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0275213" cy="42803763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1">
          <p15:clr>
            <a:srgbClr val="A4A3A4"/>
          </p15:clr>
        </p15:guide>
        <p15:guide id="2" pos="95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2"/>
  </p:normalViewPr>
  <p:slideViewPr>
    <p:cSldViewPr>
      <p:cViewPr>
        <p:scale>
          <a:sx n="40" d="100"/>
          <a:sy n="40" d="100"/>
        </p:scale>
        <p:origin x="488" y="-6824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png>
</file>

<file path=ppt/media/image3.jpeg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0" y="10312560"/>
            <a:ext cx="2500380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0" y="27283320"/>
            <a:ext cx="2500380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0" y="1031256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2812400" y="1031256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812400" y="2728332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0" y="2728332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0" y="10312560"/>
            <a:ext cx="25003800" cy="3249072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0" y="10312560"/>
            <a:ext cx="25003800" cy="3249072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9" name="Grafik 38"/>
          <p:cNvPicPr/>
          <p:nvPr/>
        </p:nvPicPr>
        <p:blipFill>
          <a:blip r:embed="rId2"/>
          <a:stretch/>
        </p:blipFill>
        <p:spPr>
          <a:xfrm>
            <a:off x="-360" y="16583040"/>
            <a:ext cx="25003800" cy="19949760"/>
          </a:xfrm>
          <a:prstGeom prst="rect">
            <a:avLst/>
          </a:prstGeom>
          <a:ln>
            <a:noFill/>
          </a:ln>
        </p:spPr>
      </p:pic>
      <p:pic>
        <p:nvPicPr>
          <p:cNvPr id="40" name="Grafik 39"/>
          <p:cNvPicPr/>
          <p:nvPr/>
        </p:nvPicPr>
        <p:blipFill>
          <a:blip r:embed="rId2"/>
          <a:stretch/>
        </p:blipFill>
        <p:spPr>
          <a:xfrm>
            <a:off x="-360" y="16583040"/>
            <a:ext cx="25003800" cy="19949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0" y="10312560"/>
            <a:ext cx="25003800" cy="324907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0" y="10312560"/>
            <a:ext cx="25003800" cy="3249072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0" y="10312560"/>
            <a:ext cx="12201840" cy="3249072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2812400" y="10312560"/>
            <a:ext cx="12201840" cy="3249072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2520000" y="1713960"/>
            <a:ext cx="18324000" cy="26268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0" y="1031256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0" y="2728332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12812400" y="10312560"/>
            <a:ext cx="12201840" cy="3249072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0" y="10312560"/>
            <a:ext cx="12201840" cy="3249072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2812400" y="1031256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2812400" y="2728332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0" y="1031256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2812400" y="10312560"/>
            <a:ext cx="1220184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0" y="27283320"/>
            <a:ext cx="25003800" cy="154980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14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3"/>
          <p:cNvPicPr/>
          <p:nvPr/>
        </p:nvPicPr>
        <p:blipFill>
          <a:blip r:embed="rId14"/>
          <a:stretch/>
        </p:blipFill>
        <p:spPr>
          <a:xfrm>
            <a:off x="0" y="0"/>
            <a:ext cx="30300120" cy="12875760"/>
          </a:xfrm>
          <a:prstGeom prst="rect">
            <a:avLst/>
          </a:prstGeom>
          <a:ln w="9360">
            <a:noFill/>
          </a:ln>
        </p:spPr>
      </p:pic>
      <p:sp>
        <p:nvSpPr>
          <p:cNvPr id="8" name="CustomShape 1"/>
          <p:cNvSpPr/>
          <p:nvPr/>
        </p:nvSpPr>
        <p:spPr>
          <a:xfrm>
            <a:off x="36245880" y="14901840"/>
            <a:ext cx="914040" cy="91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2"/>
          <p:cNvSpPr/>
          <p:nvPr/>
        </p:nvSpPr>
        <p:spPr>
          <a:xfrm>
            <a:off x="2519280" y="9129600"/>
            <a:ext cx="13769640" cy="89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Albert-Ludwigs-Universität Freiburg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0" y="10312560"/>
            <a:ext cx="25003800" cy="32490720"/>
          </a:xfrm>
          <a:prstGeom prst="rect">
            <a:avLst/>
          </a:prstGeom>
        </p:spPr>
        <p:txBody>
          <a:bodyPr lIns="417600" tIns="208800" rIns="417600" bIns="20880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Format des Gliederungstextes durch Klicken bearbeiten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Zweite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Dritte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Vierte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Fünfte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Sechste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Siebte GliederungsebeneBild durch Klicken auf Symbol hinzufügen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title"/>
          </p:nvPr>
        </p:nvSpPr>
        <p:spPr>
          <a:xfrm>
            <a:off x="2520000" y="1713960"/>
            <a:ext cx="18324000" cy="5666760"/>
          </a:xfrm>
          <a:prstGeom prst="rect">
            <a:avLst/>
          </a:prstGeom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de-DE" sz="16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Titelmasterformat durch Klicken bearbeiten</a:t>
            </a:r>
            <a:endParaRPr lang="de-DE" sz="8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2520000" y="11520000"/>
            <a:ext cx="19572840" cy="21333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Format des Gliederungstextes durch Klicken bearbeiten</a:t>
            </a:r>
            <a:endParaRPr lang="de-DE" sz="1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Zweite Gliederungsebene</a:t>
            </a:r>
            <a:endParaRPr lang="de-DE" sz="1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Dritte Gliederungsebene</a:t>
            </a:r>
            <a:endParaRPr lang="de-DE" sz="1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Vierte Gliederungsebene</a:t>
            </a:r>
            <a:endParaRPr lang="de-DE" sz="1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Fünfte Gliederungsebene</a:t>
            </a:r>
            <a:endParaRPr lang="de-DE" sz="1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Sechste Gliederungsebene</a:t>
            </a:r>
            <a:endParaRPr lang="de-DE" sz="1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565280" indent="-1564920">
              <a:lnSpc>
                <a:spcPct val="100000"/>
              </a:lnSpc>
            </a:pPr>
            <a:r>
              <a:rPr lang="de-DE" sz="1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Siebte GliederungsebeneTextmasterformate durch Klicken bearbeiten</a:t>
            </a:r>
            <a:endParaRPr lang="de-DE" sz="1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6"/>
          <p:cNvSpPr>
            <a:spLocks noGrp="1"/>
          </p:cNvSpPr>
          <p:nvPr>
            <p:ph type="body"/>
          </p:nvPr>
        </p:nvSpPr>
        <p:spPr>
          <a:xfrm>
            <a:off x="2520000" y="14400000"/>
            <a:ext cx="19572840" cy="21333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Format des Gliederungstextes durch Klicken bearbeiten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Zweite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Dritte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Vierte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Fünfte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Sechste Gliederungsebene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565280" indent="-1564920">
              <a:lnSpc>
                <a:spcPct val="100000"/>
              </a:lnSpc>
            </a:pPr>
            <a:r>
              <a:rPr lang="de-DE" sz="8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Siebte GliederungsebeneTextmasterformate durch Klicken bearbeiten</a:t>
            </a:r>
            <a:endParaRPr lang="de-DE" sz="8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Bildplatzhalter 18"/>
          <p:cNvPicPr/>
          <p:nvPr/>
        </p:nvPicPr>
        <p:blipFill>
          <a:blip r:embed="rId2">
            <a:lum bright="60000" contrast="-70000"/>
          </a:blip>
          <a:stretch/>
        </p:blipFill>
        <p:spPr>
          <a:xfrm>
            <a:off x="56880" y="10312560"/>
            <a:ext cx="24890760" cy="32491080"/>
          </a:xfrm>
          <a:prstGeom prst="rect">
            <a:avLst/>
          </a:prstGeom>
          <a:ln>
            <a:noFill/>
          </a:ln>
        </p:spPr>
      </p:pic>
      <p:sp>
        <p:nvSpPr>
          <p:cNvPr id="42" name="TextShape 1"/>
          <p:cNvSpPr txBox="1"/>
          <p:nvPr/>
        </p:nvSpPr>
        <p:spPr>
          <a:xfrm>
            <a:off x="2517840" y="1714680"/>
            <a:ext cx="18327240" cy="56671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de-DE" sz="16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Smart </a:t>
            </a:r>
            <a:r>
              <a:rPr lang="de-DE" sz="16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dancing</a:t>
            </a:r>
            <a:r>
              <a:rPr lang="de-DE" sz="160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 </a:t>
            </a:r>
            <a:r>
              <a:rPr lang="de-DE" sz="160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suit</a:t>
            </a:r>
            <a:endParaRPr lang="de-DE" sz="8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1175040" y="10742760"/>
            <a:ext cx="18397440" cy="137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>
              <a:lnSpc>
                <a:spcPct val="100000"/>
              </a:lnSpc>
            </a:pPr>
            <a:r>
              <a:rPr lang="de-DE" sz="7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Making music visible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>
            <a:off x="1175040" y="31942440"/>
            <a:ext cx="16225560" cy="1356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 algn="ctr">
              <a:lnSpc>
                <a:spcPct val="100000"/>
              </a:lnSpc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Schematc setup of the system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" name="Grafik 7"/>
          <p:cNvPicPr/>
          <p:nvPr/>
        </p:nvPicPr>
        <p:blipFill>
          <a:blip r:embed="rId3"/>
          <a:stretch/>
        </p:blipFill>
        <p:spPr>
          <a:xfrm>
            <a:off x="1175040" y="24872760"/>
            <a:ext cx="16225560" cy="7069320"/>
          </a:xfrm>
          <a:prstGeom prst="rect">
            <a:avLst/>
          </a:prstGeom>
          <a:ln>
            <a:noFill/>
          </a:ln>
        </p:spPr>
      </p:pic>
      <p:pic>
        <p:nvPicPr>
          <p:cNvPr id="46" name="Grafik 8"/>
          <p:cNvPicPr/>
          <p:nvPr/>
        </p:nvPicPr>
        <p:blipFill>
          <a:blip r:embed="rId4"/>
          <a:stretch/>
        </p:blipFill>
        <p:spPr>
          <a:xfrm>
            <a:off x="19695600" y="12115080"/>
            <a:ext cx="5004000" cy="15589800"/>
          </a:xfrm>
          <a:prstGeom prst="rect">
            <a:avLst/>
          </a:prstGeom>
          <a:ln>
            <a:noFill/>
          </a:ln>
        </p:spPr>
      </p:pic>
      <p:sp>
        <p:nvSpPr>
          <p:cNvPr id="47" name="CustomShape 4"/>
          <p:cNvSpPr/>
          <p:nvPr/>
        </p:nvSpPr>
        <p:spPr>
          <a:xfrm>
            <a:off x="1175040" y="12115080"/>
            <a:ext cx="18520200" cy="3357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sound of the environment is measured by a microphone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LEDs react to the environment sound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Intelligent music recognition by applying fourier transform to the sound measurements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Displaying of the music spectrum on chest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CustomShape 5"/>
          <p:cNvSpPr/>
          <p:nvPr/>
        </p:nvSpPr>
        <p:spPr>
          <a:xfrm>
            <a:off x="1175040" y="15296040"/>
            <a:ext cx="18397440" cy="137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>
              <a:lnSpc>
                <a:spcPct val="100000"/>
              </a:lnSpc>
            </a:pPr>
            <a:r>
              <a:rPr lang="de-DE" sz="7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Reacting to movements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6"/>
          <p:cNvSpPr/>
          <p:nvPr/>
        </p:nvSpPr>
        <p:spPr>
          <a:xfrm>
            <a:off x="1175040" y="16668360"/>
            <a:ext cx="18397440" cy="1876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Body movements are detected by IMUs mounted on hands and feet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LEDs react to the movements measured by the IMUs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1175040" y="18545040"/>
            <a:ext cx="18397440" cy="137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>
              <a:lnSpc>
                <a:spcPct val="100000"/>
              </a:lnSpc>
            </a:pPr>
            <a:r>
              <a:rPr lang="de-DE" sz="7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Creating an audiovisual performance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CustomShape 8"/>
          <p:cNvSpPr/>
          <p:nvPr/>
        </p:nvSpPr>
        <p:spPr>
          <a:xfrm>
            <a:off x="1175040" y="19917360"/>
            <a:ext cx="15962400" cy="3369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LEDs change their colors and blinking patterns according to the music and the movements of the wearer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Geneva"/>
              </a:rPr>
              <a:t>Suit behavior can be configured via android app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Geneva"/>
              </a:rPr>
              <a:t>Generating an LED-choreography on the fly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CustomShape 9"/>
          <p:cNvSpPr/>
          <p:nvPr/>
        </p:nvSpPr>
        <p:spPr>
          <a:xfrm>
            <a:off x="19066680" y="27704880"/>
            <a:ext cx="5880960" cy="2504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 algn="ctr">
              <a:lnSpc>
                <a:spcPct val="100000"/>
              </a:lnSpc>
            </a:pPr>
            <a:r>
              <a:rPr lang="de-DE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Positions of the sensors and LEDs on the suit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10"/>
          <p:cNvSpPr/>
          <p:nvPr/>
        </p:nvSpPr>
        <p:spPr>
          <a:xfrm>
            <a:off x="1175040" y="33299640"/>
            <a:ext cx="16225560" cy="886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Arduino-compatible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custom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sensor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board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hardware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Sensor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board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communication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over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an RS485-based master-slave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bus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STM32F4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discovery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board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with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breadboard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shield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as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mainboard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Individually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addressable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WS2812 RGB LEDs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Sound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detection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with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adafruit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MAX9814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microphone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module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Communication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with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android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</a:t>
            </a:r>
            <a:r>
              <a:rPr lang="de-DE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via </a:t>
            </a:r>
            <a:r>
              <a:rPr lang="de-DE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bluetooth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de-DE" sz="4000" dirty="0" smtClean="0">
                <a:latin typeface="Calibri" charset="0"/>
                <a:ea typeface="Calibri" charset="0"/>
                <a:cs typeface="Calibri" charset="0"/>
              </a:rPr>
              <a:t>UART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interface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is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used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set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up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communication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4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dirty="0" err="1" smtClean="0">
                <a:latin typeface="Calibri" charset="0"/>
                <a:ea typeface="Calibri" charset="0"/>
                <a:cs typeface="Calibri" charset="0"/>
              </a:rPr>
              <a:t>smartphone</a:t>
            </a:r>
            <a:endParaRPr lang="de-DE" sz="4000" dirty="0" smtClean="0">
              <a:latin typeface="Calibri" charset="0"/>
              <a:ea typeface="Calibri" charset="0"/>
              <a:cs typeface="Calibri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User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can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selecet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features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body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parts</a:t>
            </a:r>
            <a:endParaRPr lang="de-DE" sz="4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colors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LED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colors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colorfade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function</a:t>
            </a:r>
            <a:endParaRPr lang="de-DE" sz="4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de-DE" sz="4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urn on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spectrum</a:t>
            </a:r>
            <a:endParaRPr lang="de-DE" sz="4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Choose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blinking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pattern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suit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Alwasy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On,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Stroboscope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, Motion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Detection</a:t>
            </a:r>
            <a:endParaRPr lang="de-DE" sz="4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endParaRPr lang="de-DE" sz="4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endParaRPr lang="de-DE" sz="40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4" name="CustomShape 11"/>
          <p:cNvSpPr/>
          <p:nvPr/>
        </p:nvSpPr>
        <p:spPr>
          <a:xfrm>
            <a:off x="1175040" y="23287320"/>
            <a:ext cx="18397440" cy="137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>
              <a:lnSpc>
                <a:spcPct val="100000"/>
              </a:lnSpc>
            </a:pPr>
            <a:r>
              <a:rPr lang="de-DE" sz="7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TODO: fancy title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CustomShape 12"/>
          <p:cNvSpPr/>
          <p:nvPr/>
        </p:nvSpPr>
        <p:spPr>
          <a:xfrm>
            <a:off x="17393566" y="39820262"/>
            <a:ext cx="8508554" cy="2504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720" algn="ctr">
              <a:lnSpc>
                <a:spcPct val="100000"/>
              </a:lnSpc>
            </a:pP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Design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of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App</a:t>
            </a:r>
          </a:p>
          <a:p>
            <a:pPr marL="343080" indent="-342720" algn="ctr">
              <a:lnSpc>
                <a:spcPct val="100000"/>
              </a:lnSpc>
            </a:pP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User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can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choose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body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parts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colors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,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blinking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pattern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get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Infos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about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de-DE" sz="40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app</a:t>
            </a: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</a:p>
          <a:p>
            <a:pPr marL="343080" indent="-342720" algn="ctr">
              <a:lnSpc>
                <a:spcPct val="100000"/>
              </a:lnSpc>
            </a:pPr>
            <a:r>
              <a:rPr lang="de-DE" sz="40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de-DE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87966" y="29359602"/>
            <a:ext cx="5719754" cy="10168452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26354" y="28191870"/>
            <a:ext cx="4422734" cy="7643773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29042" y="35764896"/>
            <a:ext cx="3608679" cy="44654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smartDancingSuitPoster</Template>
  <TotalTime>0</TotalTime>
  <Words>216</Words>
  <Application>Microsoft Macintosh PowerPoint</Application>
  <PresentationFormat>Benutzerdefiniert</PresentationFormat>
  <Paragraphs>32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9" baseType="lpstr">
      <vt:lpstr>Calibri</vt:lpstr>
      <vt:lpstr>DejaVu Sans</vt:lpstr>
      <vt:lpstr>Geneva</vt:lpstr>
      <vt:lpstr>Symbol</vt:lpstr>
      <vt:lpstr>Times New Roman</vt:lpstr>
      <vt:lpstr>Wingdings</vt:lpstr>
      <vt:lpstr>Arial</vt:lpstr>
      <vt:lpstr>Office Theme</vt:lpstr>
      <vt:lpstr>PowerPoint-Präsentation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subject/>
  <dc:creator>kekse</dc:creator>
  <dc:description/>
  <cp:lastModifiedBy>Eric Schmid</cp:lastModifiedBy>
  <cp:revision>25</cp:revision>
  <cp:lastPrinted>2009-07-17T10:14:46Z</cp:lastPrinted>
  <dcterms:created xsi:type="dcterms:W3CDTF">2017-07-23T16:33:04Z</dcterms:created>
  <dcterms:modified xsi:type="dcterms:W3CDTF">2017-07-28T16:51:07Z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